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4" r:id="rId17"/>
    <p:sldId id="275" r:id="rId18"/>
    <p:sldId id="276" r:id="rId19"/>
  </p:sldIdLst>
  <p:sldSz cx="9144000" cy="6858000" type="screen4x3"/>
  <p:notesSz cx="6735763" cy="9866313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88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569B8C-C3EA-43EC-8250-8C3289CEF3E8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16B0A3-5BA0-4860-9CDB-C9542C477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8057AB-F44D-41C6-BF7D-038C5E34F94D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3BFC30-C307-47AC-A7B8-F75B330D1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3E0F72-8763-47AB-B00F-E8728A2122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CC5A-E018-481E-A0F0-7FF63286C122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5A8F-F360-4569-AA13-9A266160A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EF79-AE0F-4526-BFCE-B743BFC7042D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DED1-5063-45E9-8276-BEC6A8DE3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9530-7DA5-4F91-9386-5195C784BA41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A75A-459B-42DB-9FBE-5435A49EB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AE46-E008-4085-94FB-1A1AEAB8C0A7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6115-DF3D-4C03-B46E-497813D01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C58D-7CC4-4BEE-8850-7ED664D408E7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F721-55D1-4A34-82BF-FC4AF7F72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09E-B8DF-4F8F-8A5C-3AA7FD0DCB07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6FAA-BE01-4736-AB3E-F93211123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0E6D-1A8E-42EF-B1D3-EFE76EABA35A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B773-4779-4944-AA7E-50E7FA0D3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ECA7-A876-4166-9A27-5D922E754D00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A81E-EACC-4AB3-97F3-17D41C434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CE16-1A45-4336-8683-8B4AEDDE63BA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2799-F82A-4A57-B6C1-BFFAF586F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31050-56A6-42AA-B1CB-2D47EAC73E33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7650-C25B-4296-94F2-8D86E328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E313-3817-4726-A3B0-943A4AD52395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9583-8B58-4275-98B4-8831A2F6F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2815B1-41B3-4C74-8119-59DED34BB203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B7BA6C-1996-489A-BCAA-36B4A5BF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49" r:id="rId3"/>
    <p:sldLayoutId id="2147483848" r:id="rId4"/>
    <p:sldLayoutId id="2147483847" r:id="rId5"/>
    <p:sldLayoutId id="2147483846" r:id="rId6"/>
    <p:sldLayoutId id="2147483845" r:id="rId7"/>
    <p:sldLayoutId id="2147483844" r:id="rId8"/>
    <p:sldLayoutId id="2147483843" r:id="rId9"/>
    <p:sldLayoutId id="2147483842" r:id="rId10"/>
    <p:sldLayoutId id="21474838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543800" cy="2057400"/>
          </a:xfrm>
        </p:spPr>
        <p:txBody>
          <a:bodyPr rtlCol="0">
            <a:normAutofit/>
          </a:bodyPr>
          <a:lstStyle/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1400" kern="8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ø²Ô²øÜºðÆ äÈ²Ü²ìàðØ²Ü, ´Ü²Î²ð²Ü²ÚÆÜ îÜîºêàôÂÚ²Ü, ¾Üºð¶²²ð¸ÚàôÜ²ìºîàôÂÚ²Ü ºì ²ÔºîÜºðÆ </a:t>
            </a:r>
            <a:r>
              <a:rPr lang="en-US" sz="1400" kern="8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èÆêÎºðÆ</a:t>
            </a:r>
            <a:r>
              <a:rPr lang="en-US" sz="1400" kern="8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Üì²¼ºòØ²Ü ²¼¶²ÚÆÜ Î²ðàÔàôÂÚàôÜÜºðÆ Ð¼àð²òàôØ </a:t>
            </a:r>
            <a:br>
              <a:rPr lang="en-US" sz="1400" kern="8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</a:br>
            <a:r>
              <a:rPr lang="en-US" sz="8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/>
            </a:r>
            <a:br>
              <a:rPr lang="en-US" sz="8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</a:br>
            <a:r>
              <a:rPr lang="en-US" sz="1400" b="1" kern="8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²ÞÊ²î²ÄàÔàì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48200" y="4953000"/>
            <a:ext cx="3200400" cy="8382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kern="8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Arial Armenian" pitchFamily="34" charset="0"/>
                <a:ea typeface="+mj-ea"/>
                <a:cs typeface="+mj-cs"/>
              </a:rPr>
              <a:t>¾¹áõ³ñ¹ Ø»ëñáåÛ³Ý                                  </a:t>
            </a:r>
            <a:r>
              <a:rPr lang="en-US" sz="1200" b="1" kern="8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Arial Armenian" pitchFamily="34" charset="0"/>
                <a:ea typeface="+mj-ea"/>
                <a:cs typeface="+mj-cs"/>
              </a:rPr>
              <a:t>æÆÜæ</a:t>
            </a:r>
            <a:r>
              <a:rPr lang="en-US" sz="1200" b="1" kern="8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Arial Armenian" pitchFamily="34" charset="0"/>
                <a:ea typeface="+mj-ea"/>
                <a:cs typeface="+mj-cs"/>
              </a:rPr>
              <a:t> </a:t>
            </a:r>
            <a:r>
              <a:rPr lang="en-US" sz="1200" b="1" kern="8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Arial Armenian" pitchFamily="34" charset="0"/>
                <a:ea typeface="+mj-ea"/>
                <a:cs typeface="+mj-cs"/>
              </a:rPr>
              <a:t>êäÀ</a:t>
            </a:r>
            <a:r>
              <a:rPr lang="en-US" sz="1200" b="1" kern="8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Arial Armenian" pitchFamily="34" charset="0"/>
                <a:ea typeface="+mj-ea"/>
                <a:cs typeface="+mj-cs"/>
              </a:rPr>
              <a:t>                                             ²½·³ÛÇÝ çñ³ÛÇÝ Ñ³Ù³·áñÍ³ÏóáõÃÛáõÝ ÐÎ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kern="8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Arial Armenian" pitchFamily="34" charset="0"/>
                <a:ea typeface="+mj-ea"/>
                <a:cs typeface="+mj-cs"/>
              </a:rPr>
              <a:t> </a:t>
            </a:r>
            <a:endParaRPr lang="en-US" sz="1200" b="1" kern="8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latin typeface="Arial Armenian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4925" y="3048000"/>
            <a:ext cx="65532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8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ea typeface="+mj-ea"/>
                <a:cs typeface="+mj-cs"/>
              </a:rPr>
              <a:t>æñ³Ù³ï³Ï³ñ³ñÙ³Ý ¨ çñ³Ñ»é³óÙ³Ý </a:t>
            </a:r>
            <a:r>
              <a:rPr lang="en-US" sz="3000" b="1" kern="8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ea typeface="+mj-ea"/>
                <a:cs typeface="+mj-cs"/>
              </a:rPr>
              <a:t>áÉáñïÇ</a:t>
            </a:r>
            <a:r>
              <a:rPr lang="en-US" sz="3000" b="1" kern="8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ea typeface="+mj-ea"/>
                <a:cs typeface="+mj-cs"/>
              </a:rPr>
              <a:t> ù³Õ³ù³ßÇÝ³Ï³Ý ËÝ¹ÇñÝ»ñÁ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0450" y="6019800"/>
            <a:ext cx="196532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13 - 14 ÑáÏï»Ùµ»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ñÇ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2014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</p:txBody>
      </p:sp>
      <p:pic>
        <p:nvPicPr>
          <p:cNvPr id="1536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7315200" cy="5740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ö³ñ³ù³ñ Ñ³Ù³ÛÝùÇ ë³ÝÇï³ñ³Ï³Ý íÇ×³ÏÇ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µ³ñ»- É³íÙ³Ý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¨ ¹»·ñ³¹³óí³Í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ÑáÕ³ï³ñ³ÍùÝ»ñÇ í»ñ³- Ï³Ý·ÝÙ³Ý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Ýå³ï³Ïáí ²æÐ-Ý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æÆÜæ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ÁÝÏ»ñáõÃÛ³Ý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Ñ³- Ù³·áñÍ³ÏóáõÃÛ³Ùµ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¨ ·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ÛáõÕ³å»ï³ñ³ÝÇ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³é³ç³ñÏáí Ùß³Ï»É ¿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Ï»Ýó³Õ³ÛÇÝ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Ï»Õï³çñ»ñÇ Ù³ùñÙ³Ý ÷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áñÓÝ³- Ï³Ý Íñ³·Çñ: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º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ÉÝ»Éáí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³ÏÝÏ³ÉíáÕ ýÇÝ³Ýë³Ï³Ý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ÙÇçáóÝ»ñÇ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ëÕáõÃÛáõ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-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ÝÇó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, Íñ³·ÇñÁ Ý³Ë³å»ë µ³Å³Ýí»É ¾ »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ñÏáõ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÷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áõÉÇ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en-US" sz="9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²é³çÇÝ ÷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áõÉÝ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Çñ³Ï³Ý³óí»É ¿ ¶¾Ð-Ç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ö¸Ì-Ç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ýÇÝ³Ýë³íáñÙ³Ùµ: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en-US" sz="9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2012Ã.-ÇÝ ö³ñ³ù³ñáõÙ Ï³éáõóí»É ¨ ß³Ñ³·áñÍÙ³Ý ¿ Ñ³ÝÓÝí»É Ï»Ýó³Õ³ÛÇÝ Ï»Õï³çñÇ Ù³ùñÙ³Ý É×³Ï³ÛÇÝ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ïÇåÇ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Ñ³Ù³Ï³ñ·Á: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en-US" sz="9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ºñÏñáñ¹ ÷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áõÉÇ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Çñ³Ï³Ý³óáõÙÁ ýÇÝ³Ýë³íáñí»É ¿ Ø»Í ´ñÇï³ÝÇ³ÛÇ Ï³é³í³ñáõÃÛ³ÝÁ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ÏÇó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ØÇç³½·³ÛÇÝ ½³ñ·³óÙ³Ý ·áñÍ³Ï³ÉáõÃÛ³Ý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ÏáÕÙÇó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:</a:t>
            </a: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2457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extBox 10"/>
          <p:cNvSpPr txBox="1">
            <a:spLocks noChangeArrowheads="1"/>
          </p:cNvSpPr>
          <p:nvPr/>
        </p:nvSpPr>
        <p:spPr bwMode="auto">
          <a:xfrm>
            <a:off x="304800" y="22098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6049" y="1099427"/>
            <a:ext cx="27655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Ö³Õ³í³Ý¹³ÏÇ </a:t>
            </a:r>
            <a:r>
              <a:rPr lang="en-US" sz="30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Ñáñ</a:t>
            </a:r>
            <a:r>
              <a:rPr lang="en-US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268288" y="2879725"/>
          <a:ext cx="5408612" cy="3825875"/>
        </p:xfrm>
        <a:graphic>
          <a:graphicData uri="http://schemas.openxmlformats.org/presentationml/2006/ole">
            <p:oleObj spid="_x0000_s1037" name="Acrobat Document" r:id="rId3" imgW="15140520" imgH="10685880" progId="AcroExch.Document.7">
              <p:embed/>
            </p:oleObj>
          </a:graphicData>
        </a:graphic>
      </p:graphicFrame>
      <p:pic>
        <p:nvPicPr>
          <p:cNvPr id="4098" name="Picture 2" descr="E:\JINJ-9-X\UNDP_PROJECTS\Parakar\PArakar_Photos\Parakai fotoner\04. Lagoon\04.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00138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41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838200"/>
            <a:ext cx="5105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²ñÑ»ëï³Ï³Ý û¹³íáñÙ³Ùµ </a:t>
            </a:r>
          </a:p>
          <a:p>
            <a:pPr marL="0" lvl="1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Ï»Ýë³µ³Ý³Ï³Ý É×³Ï </a:t>
            </a:r>
            <a:endParaRPr lang="en-US" sz="3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arumianBarak" pitchFamily="82" charset="0"/>
              <a:ea typeface="+mj-ea"/>
              <a:cs typeface="+mj-cs"/>
            </a:endParaRP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3500438" y="3600450"/>
          <a:ext cx="5724525" cy="3257550"/>
        </p:xfrm>
        <a:graphic>
          <a:graphicData uri="http://schemas.openxmlformats.org/presentationml/2006/ole">
            <p:oleObj spid="_x0000_s2061" name="Acrobat Document" r:id="rId4" imgW="15140520" imgH="10685880" progId="AcroExch.Document.7">
              <p:embed/>
            </p:oleObj>
          </a:graphicData>
        </a:graphic>
      </p:graphicFrame>
      <p:pic>
        <p:nvPicPr>
          <p:cNvPr id="8" name="Picture 9" descr="G:\Parakai fotoner\05. Operation\05.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066800"/>
            <a:ext cx="4646613" cy="339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64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4"/>
          <p:cNvSpPr>
            <a:spLocks noChangeArrowheads="1"/>
          </p:cNvSpPr>
          <p:nvPr/>
        </p:nvSpPr>
        <p:spPr bwMode="auto">
          <a:xfrm>
            <a:off x="0" y="11430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7" name="TextBox 10"/>
          <p:cNvSpPr txBox="1">
            <a:spLocks noChangeArrowheads="1"/>
          </p:cNvSpPr>
          <p:nvPr/>
        </p:nvSpPr>
        <p:spPr bwMode="auto">
          <a:xfrm>
            <a:off x="304800" y="22098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4395" y="990600"/>
            <a:ext cx="35766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ÐáñÇ½áÝ³Ï³Ý å³ñ½³ñ³Ý</a:t>
            </a:r>
          </a:p>
        </p:txBody>
      </p:sp>
      <p:pic>
        <p:nvPicPr>
          <p:cNvPr id="308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3108325" y="2581275"/>
          <a:ext cx="6035675" cy="4267200"/>
        </p:xfrm>
        <a:graphic>
          <a:graphicData uri="http://schemas.openxmlformats.org/presentationml/2006/ole">
            <p:oleObj spid="_x0000_s3085" name="Acrobat Document" r:id="rId5" imgW="9527760" imgH="6735960" progId="AcroExch.Document.7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50" y="1143000"/>
            <a:ext cx="4235450" cy="317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63" y="3743325"/>
            <a:ext cx="614838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300" y="1219200"/>
            <a:ext cx="2366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îÕÙ³Ññ³å³ñ³Ï</a:t>
            </a:r>
          </a:p>
        </p:txBody>
      </p:sp>
      <p:pic>
        <p:nvPicPr>
          <p:cNvPr id="8195" name="Picture 3" descr="Y:\JINJ PICTURES\Paraqar II pul\27. Paraqar 26.06.2014\DSC021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01725"/>
            <a:ext cx="47244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0" y="3463925"/>
          <a:ext cx="4800600" cy="3394075"/>
        </p:xfrm>
        <a:graphic>
          <a:graphicData uri="http://schemas.openxmlformats.org/presentationml/2006/ole">
            <p:oleObj spid="_x0000_s4109" name="Acrobat Document" r:id="rId4" imgW="9527760" imgH="6735960" progId="AcroExch.Document.7">
              <p:embed/>
            </p:oleObj>
          </a:graphicData>
        </a:graphic>
      </p:graphicFrame>
      <p:pic>
        <p:nvPicPr>
          <p:cNvPr id="4113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11"/>
          <p:cNvGraphicFramePr>
            <a:graphicFrameLocks noChangeAspect="1"/>
          </p:cNvGraphicFramePr>
          <p:nvPr/>
        </p:nvGraphicFramePr>
        <p:xfrm>
          <a:off x="3200400" y="1196975"/>
          <a:ext cx="5942013" cy="3711575"/>
        </p:xfrm>
        <a:graphic>
          <a:graphicData uri="http://schemas.openxmlformats.org/presentationml/2006/ole">
            <p:oleObj spid="_x0000_s30731" name="Acrobat Document" r:id="rId3" imgW="9527760" imgH="6735960" progId="AcroExch.Document.7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838200"/>
            <a:ext cx="3600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Ø³ùñÙ³Ý Ï³Û³ÝÇ ëË»Ù³Ý</a:t>
            </a:r>
          </a:p>
        </p:txBody>
      </p:sp>
      <p:pic>
        <p:nvPicPr>
          <p:cNvPr id="10" name="Picture 9" descr="Untitled-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3" y="4024313"/>
            <a:ext cx="853440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304800" y="22098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219200"/>
            <a:ext cx="67056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Î»Õï³çñÇ ÂÎä</a:t>
            </a:r>
            <a:r>
              <a:rPr lang="en-US" sz="2000" spc="11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5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-Ç ³ñÅ»ùÝ»ñÝ 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Áëï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ï»ËÝáÉá·Ç³Ï³Ý Ï³éáõóí³ÍùÝ»ñÇ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ÜáÛ»Ù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µ»ñ 2012Ã.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(Ù³ùñÙ³Ý Ï³Û³ÝÇ ·áñÍ³ñÏÙ³Ý 3-ñ¹ ³ÙëáõÙ)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2600" y="3733800"/>
            <a:ext cx="57912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Î»Ýë³µ³Ý³Ï³Ý É×³ÏÇ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ÙáõïùáõÙ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– 320Ù·/É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Î»Ýë³µ³Ý³Ï³Ý É×³ÏÇ »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ÉùáõÙ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– 120Ù·/É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àéá·Ù³Ý ³éáõ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Éóí»Éáõ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Ï»ïáõÙ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– 80Ù·/É</a:t>
            </a:r>
          </a:p>
        </p:txBody>
      </p:sp>
      <p:pic>
        <p:nvPicPr>
          <p:cNvPr id="3584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ChangeArrowheads="1"/>
          </p:cNvSpPr>
          <p:nvPr/>
        </p:nvSpPr>
        <p:spPr bwMode="auto">
          <a:xfrm>
            <a:off x="0" y="8382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463675"/>
            <a:ext cx="73152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ú·áõïÝ»ñ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Î»Ýó³Õ³ÛÇÝ Ï»Õï³çñÇ ÂÎä</a:t>
            </a:r>
            <a:r>
              <a:rPr lang="en-US" sz="2000" spc="11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5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-Ç Ýí³½áõÙ 300-Çó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ÙÇÝã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¨ 35-40Ù·/É: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¸»·ñ³¹³óí³Í í³ñ»É³ÑáÕ»ñÇ í»ñ³Ï³Ý·ÝáõÙ: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Ð³Ù³ÛÝùÇ ë³ÝÇï³ñ³Ï³Ý å³ÛÙ³ÝÝ»ñÇ µ³ñ»É³íáõÙ: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Èñ³óáõóÇã 10É/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íñÏ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áéá·Ù³Ý Ñ³Ù³ñ åÇï³ÝÇ ¿Å³Ý çñ³ù³Ý³Ï (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Ùáï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7,2Ñ³ ·ÛáõÕ.ÑáÕ³ï³ñ³ÍùÝ»ñÇ ÁÝ¹É³ÛÝáõÙ):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îÕÙ³Ññ³å³ñ³ÏÝ»ñáõÙ ãáñ³óí³Í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ïÇÕÙÁ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áñå»ë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¿Å³Ý ¨ áñ³ÏÛ³É å³ñ³ñï³ÝÛáõÃ û·ï³·áñÍáõÙ: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Ø³ùñÙ³Ý Ï³Û³ÝÁ Ï³é³í³ñáÕ Ñ³Ù³ÛÝù³Ñ»Ý Ï³½Ù³Ï»ñåáõÃÛ³Ý ÇÝëïÇïáõóÇáÝ³É ½³ñ·³óáõÙ</a:t>
            </a:r>
          </a:p>
        </p:txBody>
      </p:sp>
      <p:pic>
        <p:nvPicPr>
          <p:cNvPr id="3686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 013.jpg"/>
          <p:cNvPicPr>
            <a:picLocks noChangeAspect="1"/>
          </p:cNvPicPr>
          <p:nvPr/>
        </p:nvPicPr>
        <p:blipFill>
          <a:blip r:embed="rId2">
            <a:lum bright="-8000" contrast="3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09600" y="3276600"/>
            <a:ext cx="78486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100" spc="62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ÞÜàðÐ²Î²ÈàôÂÚàôÜ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85800" y="1804988"/>
            <a:ext cx="7543800" cy="147161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ClrTx/>
              <a:buFont typeface="Wingdings 2"/>
              <a:buAutoNum type="arabicPeriod"/>
              <a:tabLst>
                <a:tab pos="341313" algn="l"/>
              </a:tabLst>
              <a:defRPr/>
            </a:pP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æñ³Ù³ï³Ï³ñ³ñÙ³Ý ¨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çñ³Ñ»é³óÙ³Ý ³ñï³ùÇÝ Ñ³Ù³Ï³ñ·»ñÇ Ñ³ÛÏ³Ï³Ý ÞÜ 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¨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Î ÁÝ¹áõÝáõÙ </a:t>
            </a:r>
            <a:endParaRPr lang="en-US" sz="2000" spc="1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ClrTx/>
              <a:buFont typeface="Wingdings 2"/>
              <a:buNone/>
              <a:tabLst>
                <a:tab pos="341313" algn="l"/>
              </a:tabLst>
              <a:defRPr/>
            </a:pPr>
            <a:r>
              <a:rPr lang="en-US" sz="2000" i="1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(·</a:t>
            </a:r>
            <a:r>
              <a:rPr lang="en-US" sz="2000" i="1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áñÍáõÙ</a:t>
            </a:r>
            <a:r>
              <a:rPr lang="en-US" sz="2000" i="1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»Ý 1984Ã-Ç </a:t>
            </a:r>
            <a:r>
              <a:rPr lang="en-US" sz="2000" i="1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ÝáñÙ»ñÁ</a:t>
            </a:r>
            <a:r>
              <a:rPr lang="en-US" sz="2000" i="1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)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:</a:t>
            </a: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143000" y="4038600"/>
            <a:ext cx="7086600" cy="13716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ClrTx/>
              <a:buFont typeface="Wingdings 2"/>
              <a:buNone/>
              <a:tabLst>
                <a:tab pos="341313" algn="l"/>
              </a:tabLst>
              <a:defRPr/>
            </a:pP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2. ´Ý³Ï³í³Ûñ»ñÇ ·ÉË³íáñ Ñ³ï³Ï³·Í»ñÇ Ùß³ÏÙ³Ý Å³Ù³Ý³Ï </a:t>
            </a:r>
            <a:r>
              <a:rPr lang="en-US" sz="2000" spc="1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Éáõñç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</a:t>
            </a:r>
            <a:r>
              <a:rPr lang="en-US" sz="2000" spc="1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Ùáï»óáõÙÝ»ñ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çñ³Ù³ï³Ï³ñ³ñ- Ù³Ý ¨ Ï»Õï³çñ»ñÇ Ñ»é³óÙ³Ý </a:t>
            </a:r>
            <a:r>
              <a:rPr lang="en-US" sz="2000" spc="1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áõ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Ù³ùñÙ³Ý Ñ³Ù³Ï³ñ·»ñÇ í»ñ³µ»ñÛ³É:</a:t>
            </a:r>
            <a:endParaRPr lang="en-US" sz="2000" i="1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</a:endParaRPr>
          </a:p>
        </p:txBody>
      </p:sp>
      <p:pic>
        <p:nvPicPr>
          <p:cNvPr id="1638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533400" y="1295400"/>
            <a:ext cx="7696200" cy="2286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ClrTx/>
              <a:buFont typeface="Wingdings 2"/>
              <a:buNone/>
              <a:tabLst>
                <a:tab pos="341313" algn="l"/>
              </a:tabLst>
              <a:defRPr/>
            </a:pP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3. ¶ÉË³íáñ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Ñ³ï³Ï³·Í»ñÇ ãÝ³Ë³ï»ëí³Í 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÷</a:t>
            </a:r>
            <a:r>
              <a:rPr lang="en-US" sz="2000" spc="1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á÷áËáõ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- </a:t>
            </a:r>
            <a:r>
              <a:rPr lang="en-US" sz="2000" spc="1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ÃÛáõÝÝ»ñÁ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, Ñ³ïÏ³å»ë ù³Õ³ùÝ»ñÇ 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Ï»ÝïñáÝ³Ï³Ý Ã³Õ³Ù³ë»ñáõÙ, µ»</a:t>
            </a:r>
            <a:r>
              <a:rPr lang="en-US" sz="2000" spc="1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ñáõÙ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»Ý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ç¨ç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Ñ³Ù³Ï³ñ·»ñáõÙ 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   µ»</a:t>
            </a:r>
            <a:r>
              <a:rPr lang="en-US" sz="2000" spc="1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éÇ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ãÝ³Ë³ï»ëí³Í 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³í»É³óÙ³Ý – </a:t>
            </a: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ClrTx/>
              <a:buFont typeface="Wingdings 2"/>
              <a:buNone/>
              <a:tabLst>
                <a:tab pos="341313" algn="l"/>
              </a:tabLst>
              <a:defRPr/>
            </a:pP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Ñ»ï¨³ÝùÝ»ñÁ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`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Éáõñç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ËÝ¹ÇñÝ»ñ çñ³Ù³ï³Ï³ñ³ñÙ³Ý ³å³ÑáíÙ³Ý 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¨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Ï»Õï³çñ»ñÇ Ñ»é³óÙ³Ý ·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áñÍÁÝÃ³óáõÙ:</a:t>
            </a: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219199" y="4114800"/>
            <a:ext cx="7010402" cy="1295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Wingdings 2"/>
              <a:buNone/>
              <a:tabLst>
                <a:tab pos="341313" algn="l"/>
              </a:tabLst>
              <a:defRPr/>
            </a:pPr>
            <a:r>
              <a:rPr lang="en-US" sz="2000" b="1" kern="10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ea typeface="+mj-ea"/>
                <a:cs typeface="AngsanaUPC" pitchFamily="18" charset="-34"/>
              </a:rPr>
              <a:t>4</a:t>
            </a:r>
            <a:r>
              <a:rPr lang="en-US" sz="2000" b="1" kern="1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ea typeface="+mj-ea"/>
                <a:cs typeface="AngsanaUPC" pitchFamily="18" charset="-34"/>
              </a:rPr>
              <a:t>.	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²ÝÓñ¨³çñ»ñÇ Ñ»é³óÙ³Ý Ñ³Ù³Ñáë Ï³Ù ³Ýç³ï Ñ³Ù³Ï³ñ·»ñÇ í»ñ³µ»ñÛ³É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Ùáï»óáõÙÝ»ñÇ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,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ÉáõÍáõÙÝ»ñÇ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ÁÝ¹áõÝáõÙ ¨ 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å³Ñå³ÝáõÙ:</a:t>
            </a:r>
          </a:p>
          <a:p>
            <a:pPr marL="341313" indent="-341313" algn="r" fontAlgn="auto">
              <a:spcAft>
                <a:spcPts val="0"/>
              </a:spcAft>
              <a:tabLst>
                <a:tab pos="341313" algn="l"/>
              </a:tabLst>
              <a:defRPr/>
            </a:pP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</a:endParaRP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14400" y="1600200"/>
            <a:ext cx="7315201" cy="1524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ClrTx/>
              <a:buFont typeface="Wingdings 2"/>
              <a:buNone/>
              <a:tabLst>
                <a:tab pos="341313" algn="l"/>
              </a:tabLs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5.	ø³Õ³ù³Ù»ñÓ ï³ñ³ÍùÝ»ñáõÙ µÝ³Ï»ÉÇ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Ýáñ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Ã³Õ³Ù³ë»ñÇ Ï³éáõó³å³ïáõÙ ³é³Ýó 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çñ³Ù³ï³- Ï³ñ³ñÙ³Ý ¨ çñ³Ñ»é³óÙ³Ý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Ñ³Ù³Ï³ñ·»ñÇ Ñ³Ù³ñ Ùß³Ïí³Í </a:t>
            </a:r>
            <a:r>
              <a:rPr lang="en-US" sz="2000" spc="1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ÉáõÍáõÙÝ»ñÇ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:</a:t>
            </a: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</a:endParaRP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tabLst>
                <a:tab pos="341313" algn="l"/>
              </a:tabLst>
              <a:defRPr/>
            </a:pPr>
            <a:endParaRPr lang="en-US" sz="2000" kern="10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ea typeface="+mj-ea"/>
              <a:cs typeface="AngsanaUPC" pitchFamily="18" charset="-34"/>
            </a:endParaRPr>
          </a:p>
          <a:p>
            <a:pPr marL="341313" indent="-341313" algn="r" fontAlgn="auto">
              <a:spcAft>
                <a:spcPts val="0"/>
              </a:spcAft>
              <a:tabLst>
                <a:tab pos="341313" algn="l"/>
              </a:tabLst>
              <a:defRPr/>
            </a:pPr>
            <a:endParaRPr lang="en-US" sz="2000" kern="10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ea typeface="+mj-ea"/>
              <a:cs typeface="AngsanaUPC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73152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SzPct val="85000"/>
              <a:tabLst>
                <a:tab pos="341313" algn="l"/>
              </a:tabLs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6.	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ÎáÛáõÕáõ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Ù³ùñÙ³Ý Ï³Û³ÝÝ»ñÇ Ï³éáõóÙ³Ý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áõ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ß³Ñ³·áñÍÙ³Ý ·áñÍÁÝÃ³óÇÝ ¨ ³ñ¹ÛáõÝ³µ»ñáõÃÛ³Ý ½³ñ·³óÙ³ÝÁ ½áõ·³Ñ»é Ï³ñ¨áñíáõÙ ¿ ³ñï³¹ñ³Ï³Ý Ï»Õï³çñ»ñÇ ¹»åÇ ù³Õ³ù³ÛÇÝ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ÏáÛáõÕáõ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Ñ³Ù³Ï³ñ· Ñ»é³óÙ³Ý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å³Ñ³ÝçÝ»ñÇ ¨</a:t>
            </a:r>
            <a:r>
              <a:rPr lang="en-US" sz="2000" spc="1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å³ÛÙ³ÝÝ»ñÇ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Ñëï³Ï»óáõÙÝ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áõ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Ï³ñ·³íáñáõÙÁ:</a:t>
            </a: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14400" y="1600200"/>
            <a:ext cx="7315200" cy="2057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ClrTx/>
              <a:buFont typeface="Wingdings 2"/>
              <a:buNone/>
              <a:tabLst>
                <a:tab pos="341313" algn="l"/>
              </a:tabLs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7.	îáõñÇ½ÙÇ, ·ÉË³íáñ ³íïáÙ³ÛñáõÕÇÝ»ñÇÝ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ÏÇó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ï»Õ³µ³ßËí³Í Ñ³ë³ñ³Ï³Ï³Ý ëÝÝ¹Ç ¨ Ñ³Ý·ëïÇ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ûµÛ»ÏïÝ»ñáõÙ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,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ÇÝãå»ë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Ý³¨ Ù»ù»Ý³Ý»ñÇ 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ÉÇóù³íáñ- Ù³Ý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áõ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 Éí³óÙ³Ý Ï³Û³ÝÝ»ñáõÙ Ñ³ë³ñ³Ï³Ï³Ý ½áõ·³ñ³ÝÝ»ñÇ ¨ Ï»Õï³çñ»ñÇ Ù³ùñÙ³Ý Ï³Û³ÝÝ»ñÇ å³ñï³¹Çñ </a:t>
            </a:r>
            <a:r>
              <a:rPr lang="en-US" sz="20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</a:rPr>
              <a:t>Ý³Ë³ï»ëáõÙ:</a:t>
            </a: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4267200"/>
            <a:ext cx="64008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SzPct val="85000"/>
              <a:tabLst>
                <a:tab pos="341313" algn="l"/>
              </a:tabLs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8.	Î³¹ñ»ñÇ å³ïñ³ëïáõÙ, í»ñ³å³ïñ³ëïáõÙ ¨ Ï»Ýó³Õ³í³ñÙ³Ý Ù³Ï³ñ¹³ÏÇ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µ³ñÓñ³óáõÙ:</a:t>
            </a: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SzPct val="85000"/>
              <a:tabLst>
                <a:tab pos="341313" algn="l"/>
              </a:tabLst>
              <a:defRPr/>
            </a:pP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</p:txBody>
      </p:sp>
      <p:pic>
        <p:nvPicPr>
          <p:cNvPr id="1945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00574" y="762000"/>
            <a:ext cx="60864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Î»Ýó³Õ³ÛÇÝ Ï»Õï³çñÇ Ù³ùñÙ³Ý Ýáñ³ñ³Ï³Ý ï»ËÝáÉá·Ç³Ý»ñÇ ÏÇñ³éáõÙ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ö³ñ³ù³ñ Ñ³Ù³ÛÝùáõÙ</a:t>
            </a:r>
          </a:p>
        </p:txBody>
      </p:sp>
      <p:pic>
        <p:nvPicPr>
          <p:cNvPr id="4" name="Picture 3" descr="Picture 013.jpg"/>
          <p:cNvPicPr>
            <a:picLocks noChangeAspect="1"/>
          </p:cNvPicPr>
          <p:nvPr/>
        </p:nvPicPr>
        <p:blipFill>
          <a:blip r:embed="rId2">
            <a:lum bright="-8000" contrast="36000"/>
          </a:blip>
          <a:stretch>
            <a:fillRect/>
          </a:stretch>
        </p:blipFill>
        <p:spPr>
          <a:xfrm>
            <a:off x="685800" y="2362200"/>
            <a:ext cx="54864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4400" y="1600200"/>
            <a:ext cx="731520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tabLst>
                <a:tab pos="341313" algn="l"/>
              </a:tabLs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¶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ÛáõÕÝ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áõÝÇ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Ùáï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10000 µÝ³ÏÇã: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²ÛÝ ·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ñ»Ã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» ³ÙµáÕçáõÃÛ³Ùµ ÏáÛáõÕ³óí³Í ¿: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æñ³Ù³ï³Ï³ñ³ñáõÙÝ Çñ³Ï³Ý³óíáõÙ ¿ §ºñ¨³Ý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æáõñ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¦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ö´À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-Ç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ÏáÕÙÇó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tabLst>
                <a:tab pos="341313" algn="l"/>
              </a:tabLst>
              <a:defRPr/>
            </a:pP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tabLst>
                <a:tab pos="341313" algn="l"/>
              </a:tabLs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Î»Õï³çñ»ñÁ Ï»Ýó³Õ³ÛÇÝ µ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ÝáõÛÃÇ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»Ý: ÊáñÑñ¹³ÛÇÝ ï³ñÇÝ»ñÇÝ ·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ÛáõÕÇ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Ï»Õï³çñ»ñÁ »ñÏ³ëïÇ×³Ý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ÙÕáõÙáí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áõÕÕíáõÙ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¿ÇÝ ºñ¨³ÝÇ ²»ñ³óÇ³ÛÇ Ù³ùñÙ³Ý Ï³Û³Ý: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tabLst>
                <a:tab pos="341313" algn="l"/>
              </a:tabLst>
              <a:defRPr/>
            </a:pP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tabLst>
                <a:tab pos="341313" algn="l"/>
              </a:tabLst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1990-³Ï³ÝÝ»ñÇÝ ¿Ý»ñ·»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ïÇÏ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¨ ïÝï»ë³Ï³Ý ×·Ý³Å³ÙÇ ³ñ¹ÛáõÝùáõÙ ¹³¹³ñ»óí»ó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åáÙå»ñÇ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³ßË³ï³ÝùÁ:</a:t>
            </a:r>
          </a:p>
        </p:txBody>
      </p:sp>
      <p:pic>
        <p:nvPicPr>
          <p:cNvPr id="2150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066800"/>
            <a:ext cx="73152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Î»Õï³çáõñÁ çñ³Ñ»é³óÙ³Ý Ñ³Ù³Ï³ñ·áí Ñ»é³óíáõÙ ¿ñ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ÙÇÝã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¨ ·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ÛáõÕÇ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Ï»ÝïñáÝáõÙ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·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ïÝíáÕ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ã·áñÍáÕ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åáÙå³- Ï³Û³Ý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, ³ÛÝáõÑ»ï¨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ÉóíáõÙ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¿ñ åáÙå³Ï³Û³ÝÇ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Ùáïáí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¨ ·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ÛáõÕÇ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ÙÇçáí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(¹åñáóÇ µ³Ïáí ¨ µÝ³ÏÇãÝ»ñÇ 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ïÝ³-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Ù»ñÓ»ñÇ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ÙÇçáí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) ·Ý³óáÕ áéá·Ù³Ý µ³ó ³éáõÝ ¨ Ë³éÝíáõÙ áéá·Ù³Ý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çñÇÝ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ø³ÝÇ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áñ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ï³ñÇÝ»ñÇ ÁÝÃ³óùáõÙ áéá·Ù³Ý ³éáõÝ ·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ñ»Ã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» ³ÙµáÕçáõÃÛ³Ùµ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Éóí»É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¿ ÏáÛáõÕ³çñ»ñÇó ³é³ç³ó³Í Ýëïí³ÍùÝ»ñáí, ³å³ Ñ³×³Ë Ï»Õï³çñ»ñÁ ¹áõñë »Ý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Ñáë»É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³éí³ÏÇó ¨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Éóí»É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Ñ³ñ³ÏÇó ï³ñ³ÍùÝ»ñ` ³é³- ç³óÝ»Éáí ·³ñß³ÑáïáõÃÛáõÝ ¨ Ñ³Ï³ë³ÝÇï³ñ³Ï³Ý íÇ×³Ï: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en-US" sz="2000" spc="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rmenian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¶ÛáõÕ³ïÝï»ë³Ï³Ý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ÑáÕ»ñÇ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Ù»Í Ù³ëÁ »ÝÃ³ñÏí»É ¿ñ ¹»·ñ³¹³óÙ³Ý ¨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ÑáÕ»ñÁ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Ïáñóñ»É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¿ÇÝ </a:t>
            </a:r>
            <a:r>
              <a:rPr lang="en-US" sz="2000" spc="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Çñ»Ýó</a:t>
            </a:r>
            <a:r>
              <a:rPr lang="en-US" sz="20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rmenian" pitchFamily="34" charset="0"/>
                <a:cs typeface="+mn-cs"/>
              </a:rPr>
              <a:t> áñ³Ï³Ï³Ý óáõó³ÝÇßÝ»ñÁ:</a:t>
            </a:r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1219200"/>
          </a:xfrm>
        </p:spPr>
        <p:txBody>
          <a:bodyPr/>
          <a:lstStyle/>
          <a:p>
            <a:pPr algn="l"/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8" name="Picture 10" descr="C:\Users\Administrator\Desktop\Parakai fotoner\01.Գ.ունեցող վիճակ\01.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88" y="1695450"/>
            <a:ext cx="2767012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6" descr="G:\Parakai fotoner\01.Գ.ունեցող վիճակ\01.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9463" y="4743450"/>
            <a:ext cx="2930525" cy="205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0" y="48006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	</a:t>
            </a:r>
            <a:endParaRPr 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" name="Picture 2" descr="C:\Users\Administrator\Desktop\Parakai fotoner\01.Գ.ունեցող վիճակ\01.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8788" y="2973388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" y="3343275"/>
            <a:ext cx="2867025" cy="215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143000"/>
            <a:ext cx="2736850" cy="205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TextBox 4"/>
          <p:cNvSpPr txBox="1"/>
          <p:nvPr/>
        </p:nvSpPr>
        <p:spPr>
          <a:xfrm>
            <a:off x="381000" y="914400"/>
            <a:ext cx="4876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Æñ³íÇ×³ÏÁ </a:t>
            </a:r>
            <a:r>
              <a:rPr lang="en-US" sz="30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ÙÇÝã</a:t>
            </a:r>
            <a:r>
              <a:rPr lang="en-US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¨ Ù³ùñÙ³Ý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arumianBarak" pitchFamily="82" charset="0"/>
                <a:ea typeface="+mj-ea"/>
                <a:cs typeface="+mj-cs"/>
              </a:rPr>
              <a:t>Ï³Û³ÝÇ Ï³éáõóáõÙÁ</a:t>
            </a:r>
          </a:p>
        </p:txBody>
      </p:sp>
      <p:pic>
        <p:nvPicPr>
          <p:cNvPr id="23561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36563"/>
            <a:ext cx="914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325438"/>
            <a:ext cx="6858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369</Words>
  <Application>Microsoft Office PowerPoint</Application>
  <PresentationFormat>On-screen Show (4:3)</PresentationFormat>
  <Paragraphs>60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Arial</vt:lpstr>
      <vt:lpstr>Arial Armenian</vt:lpstr>
      <vt:lpstr>Wingdings 2</vt:lpstr>
      <vt:lpstr>Times New Roman</vt:lpstr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        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Ջրամատակարարման և ջրահեռացման ոլորտի քաղաքաշինական խնդիրները</dc:title>
  <dc:creator>Jinj3</dc:creator>
  <cp:lastModifiedBy>n.avetyan</cp:lastModifiedBy>
  <cp:revision>44</cp:revision>
  <cp:lastPrinted>2014-10-13T06:49:09Z</cp:lastPrinted>
  <dcterms:created xsi:type="dcterms:W3CDTF">2014-10-09T12:51:23Z</dcterms:created>
  <dcterms:modified xsi:type="dcterms:W3CDTF">2014-10-28T09:14:45Z</dcterms:modified>
</cp:coreProperties>
</file>